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58" r:id="rId4"/>
    <p:sldId id="264" r:id="rId5"/>
    <p:sldId id="263" r:id="rId6"/>
    <p:sldId id="266" r:id="rId7"/>
    <p:sldId id="267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2DC50C-B33B-44DB-878F-E89C3CDDD5F1}">
          <p14:sldIdLst>
            <p14:sldId id="256"/>
            <p14:sldId id="259"/>
            <p14:sldId id="258"/>
            <p14:sldId id="264"/>
            <p14:sldId id="263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8FBCF-243D-403C-A556-907896663CBA}" v="2" dt="2023-09-26T18:50:17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vage, Kelli A (KCTCS)" userId="01063bd7-dbb4-4abd-8835-3c2ce5fc4077" providerId="ADAL" clId="{76C8FBCF-243D-403C-A556-907896663CBA}"/>
    <pc:docChg chg="custSel delSld modSld modSection">
      <pc:chgData name="Selvage, Kelli A (KCTCS)" userId="01063bd7-dbb4-4abd-8835-3c2ce5fc4077" providerId="ADAL" clId="{76C8FBCF-243D-403C-A556-907896663CBA}" dt="2023-09-26T18:50:18.616" v="65" actId="6549"/>
      <pc:docMkLst>
        <pc:docMk/>
      </pc:docMkLst>
      <pc:sldChg chg="del">
        <pc:chgData name="Selvage, Kelli A (KCTCS)" userId="01063bd7-dbb4-4abd-8835-3c2ce5fc4077" providerId="ADAL" clId="{76C8FBCF-243D-403C-A556-907896663CBA}" dt="2023-09-26T18:49:25.892" v="59" actId="47"/>
        <pc:sldMkLst>
          <pc:docMk/>
          <pc:sldMk cId="3551745800" sldId="262"/>
        </pc:sldMkLst>
      </pc:sldChg>
      <pc:sldChg chg="modSp mod">
        <pc:chgData name="Selvage, Kelli A (KCTCS)" userId="01063bd7-dbb4-4abd-8835-3c2ce5fc4077" providerId="ADAL" clId="{76C8FBCF-243D-403C-A556-907896663CBA}" dt="2023-09-26T18:49:07.456" v="57" actId="27636"/>
        <pc:sldMkLst>
          <pc:docMk/>
          <pc:sldMk cId="3057329394" sldId="263"/>
        </pc:sldMkLst>
        <pc:spChg chg="mod">
          <ac:chgData name="Selvage, Kelli A (KCTCS)" userId="01063bd7-dbb4-4abd-8835-3c2ce5fc4077" providerId="ADAL" clId="{76C8FBCF-243D-403C-A556-907896663CBA}" dt="2023-09-26T18:49:07.456" v="57" actId="27636"/>
          <ac:spMkLst>
            <pc:docMk/>
            <pc:sldMk cId="3057329394" sldId="263"/>
            <ac:spMk id="3" creationId="{00000000-0000-0000-0000-000000000000}"/>
          </ac:spMkLst>
        </pc:spChg>
      </pc:sldChg>
      <pc:sldChg chg="del">
        <pc:chgData name="Selvage, Kelli A (KCTCS)" userId="01063bd7-dbb4-4abd-8835-3c2ce5fc4077" providerId="ADAL" clId="{76C8FBCF-243D-403C-A556-907896663CBA}" dt="2023-09-26T18:49:24.808" v="58" actId="47"/>
        <pc:sldMkLst>
          <pc:docMk/>
          <pc:sldMk cId="199609022" sldId="265"/>
        </pc:sldMkLst>
      </pc:sldChg>
      <pc:sldChg chg="modSp mod">
        <pc:chgData name="Selvage, Kelli A (KCTCS)" userId="01063bd7-dbb4-4abd-8835-3c2ce5fc4077" providerId="ADAL" clId="{76C8FBCF-243D-403C-A556-907896663CBA}" dt="2023-09-26T18:49:56.729" v="62" actId="20577"/>
        <pc:sldMkLst>
          <pc:docMk/>
          <pc:sldMk cId="2071670374" sldId="266"/>
        </pc:sldMkLst>
        <pc:spChg chg="mod">
          <ac:chgData name="Selvage, Kelli A (KCTCS)" userId="01063bd7-dbb4-4abd-8835-3c2ce5fc4077" providerId="ADAL" clId="{76C8FBCF-243D-403C-A556-907896663CBA}" dt="2023-09-26T18:49:56.729" v="62" actId="20577"/>
          <ac:spMkLst>
            <pc:docMk/>
            <pc:sldMk cId="2071670374" sldId="266"/>
            <ac:spMk id="3" creationId="{00000000-0000-0000-0000-000000000000}"/>
          </ac:spMkLst>
        </pc:spChg>
      </pc:sldChg>
      <pc:sldChg chg="modSp mod">
        <pc:chgData name="Selvage, Kelli A (KCTCS)" userId="01063bd7-dbb4-4abd-8835-3c2ce5fc4077" providerId="ADAL" clId="{76C8FBCF-243D-403C-A556-907896663CBA}" dt="2023-09-26T18:50:18.616" v="65" actId="6549"/>
        <pc:sldMkLst>
          <pc:docMk/>
          <pc:sldMk cId="2794610560" sldId="267"/>
        </pc:sldMkLst>
        <pc:spChg chg="mod">
          <ac:chgData name="Selvage, Kelli A (KCTCS)" userId="01063bd7-dbb4-4abd-8835-3c2ce5fc4077" providerId="ADAL" clId="{76C8FBCF-243D-403C-A556-907896663CBA}" dt="2023-09-26T18:50:18.616" v="65" actId="6549"/>
          <ac:spMkLst>
            <pc:docMk/>
            <pc:sldMk cId="2794610560" sldId="26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1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5B39F-0E91-42B6-9F8E-FB5A9451AE7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5BF9C-C1DD-4578-85F9-6F36654F6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7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7DCBcLUsj7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urseaide.kctcs.edu/" TargetMode="External"/><Relationship Id="rId2" Type="http://schemas.openxmlformats.org/officeDocument/2006/relationships/hyperlink" Target="https://forms.office.com/r/7DCBcLUsj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Medicaid Nurse Aide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Secondary SCHOOL ADMINISTRATORS NEED TO KNOW</a:t>
            </a:r>
          </a:p>
        </p:txBody>
      </p:sp>
    </p:spTree>
    <p:extLst>
      <p:ext uri="{BB962C8B-B14F-4D97-AF65-F5344CB8AC3E}">
        <p14:creationId xmlns:p14="http://schemas.microsoft.com/office/powerpoint/2010/main" val="345470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Nurse Aide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Nurse Aide program is </a:t>
            </a:r>
            <a:r>
              <a:rPr lang="en-US" i="1" u="sng" dirty="0"/>
              <a:t>highly</a:t>
            </a:r>
            <a:r>
              <a:rPr lang="en-US" dirty="0"/>
              <a:t> regulated at both the Federal and State level.</a:t>
            </a:r>
          </a:p>
          <a:p>
            <a:r>
              <a:rPr lang="en-US" dirty="0"/>
              <a:t>The Cabinet for Health and Family Services (CHFS), Division of Medicaid is the regulatory body responsible for </a:t>
            </a:r>
            <a:r>
              <a:rPr lang="en-US" i="1" u="sng" dirty="0"/>
              <a:t>all</a:t>
            </a:r>
            <a:r>
              <a:rPr lang="en-US" dirty="0"/>
              <a:t> nurse aide programs in the Commonwealth of KY.</a:t>
            </a:r>
          </a:p>
          <a:p>
            <a:r>
              <a:rPr lang="en-US" dirty="0"/>
              <a:t>The Kentucky Community and Technical College System (KCTCS), by contractual agreement with CHFS, is charged with approving all secondary and KCTCS post-secondary nurse aide programs.</a:t>
            </a:r>
          </a:p>
          <a:p>
            <a:r>
              <a:rPr lang="en-US" dirty="0"/>
              <a:t>Secondary and KCTCS post-secondary programs are not allowed to be offered prior to receiving written approval from KCTCS.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1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 Aide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Medicaid’s purpose for the nurse aide program is to prepare the nurse aide to provide high-quality, direct patient care under the supervision of licensed nurse personnel.  A primary goal is to ensure the availability of a well-structured, uniform curriculum across the State that will provide a foundation for high quality nurse aide services.</a:t>
            </a:r>
          </a:p>
          <a:p>
            <a:r>
              <a:rPr lang="en-US" dirty="0"/>
              <a:t>Medicaid requires that any program that enrolls students prior to obtaining the proper approvals results in the student’s </a:t>
            </a:r>
            <a:r>
              <a:rPr lang="en-US" b="1" i="1" dirty="0"/>
              <a:t>ineligibility </a:t>
            </a:r>
            <a:r>
              <a:rPr lang="en-US" dirty="0"/>
              <a:t>to take the State Competency Evaluation.</a:t>
            </a:r>
          </a:p>
          <a:p>
            <a:r>
              <a:rPr lang="en-US" dirty="0"/>
              <a:t>The student would be required to repeat the course at an approved site to be eligible to take the State Competency Evaluation.</a:t>
            </a:r>
          </a:p>
        </p:txBody>
      </p:sp>
    </p:spTree>
    <p:extLst>
      <p:ext uri="{BB962C8B-B14F-4D97-AF65-F5344CB8AC3E}">
        <p14:creationId xmlns:p14="http://schemas.microsoft.com/office/powerpoint/2010/main" val="284442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58504"/>
            <a:ext cx="2793159" cy="1600200"/>
          </a:xfrm>
        </p:spPr>
        <p:txBody>
          <a:bodyPr/>
          <a:lstStyle/>
          <a:p>
            <a:r>
              <a:rPr lang="en-US" sz="2800" dirty="0"/>
              <a:t>Approval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Where to Start?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/>
              <a:t>The programmatic requirements for approval are dictated by Federal and State regulations, clinical contractual obligations, and contractual agreements between state agencies.</a:t>
            </a:r>
          </a:p>
        </p:txBody>
      </p:sp>
    </p:spTree>
    <p:extLst>
      <p:ext uri="{BB962C8B-B14F-4D97-AF65-F5344CB8AC3E}">
        <p14:creationId xmlns:p14="http://schemas.microsoft.com/office/powerpoint/2010/main" val="415926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331286" cy="3067458"/>
          </a:xfrm>
        </p:spPr>
        <p:txBody>
          <a:bodyPr>
            <a:normAutofit/>
          </a:bodyPr>
          <a:lstStyle/>
          <a:p>
            <a:r>
              <a:rPr lang="en-US" dirty="0"/>
              <a:t>Complete the Nurse Aide Program Request form located here </a:t>
            </a:r>
            <a:r>
              <a:rPr lang="en-US" dirty="0">
                <a:hlinkClick r:id="rId2"/>
              </a:rPr>
              <a:t>https://forms.office.com/r/7DCBcLUsj7</a:t>
            </a:r>
            <a:endParaRPr lang="en-US" dirty="0"/>
          </a:p>
          <a:p>
            <a:r>
              <a:rPr lang="en-US" dirty="0"/>
              <a:t>Schools requesting a new nurse aide program will be sent a “New Nurse Aide Program Resource Kit”.</a:t>
            </a:r>
          </a:p>
          <a:p>
            <a:r>
              <a:rPr lang="en-US" dirty="0"/>
              <a:t>A letter of approval containing your training provider number will be sent upon successful completion of the survey. </a:t>
            </a:r>
          </a:p>
          <a:p>
            <a:r>
              <a:rPr lang="en-US" dirty="0"/>
              <a:t>Your nurse aide program is now authorized to enroll students.</a:t>
            </a:r>
          </a:p>
          <a:p>
            <a:r>
              <a:rPr lang="en-US" dirty="0"/>
              <a:t>An on-site survey will be scheduled at your school.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2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Info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new nurse aide programs must complete the approval process prior to enrolling students.</a:t>
            </a:r>
          </a:p>
          <a:p>
            <a:r>
              <a:rPr lang="en-US" dirty="0"/>
              <a:t>Any changes affecting the teacher(s) of record must be reported within 30 days.</a:t>
            </a:r>
          </a:p>
          <a:p>
            <a:r>
              <a:rPr lang="en-US" dirty="0"/>
              <a:t>Proposed relocation of an approved instructional area or lab will require another on-site visit. </a:t>
            </a:r>
          </a:p>
          <a:p>
            <a:r>
              <a:rPr lang="en-US" dirty="0"/>
              <a:t>All nurse aide classes are capped at a 15:1 student to teacher ratio per Federal Regulation for lecture, lab, and clinical.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Resources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request a new program, request an on-site visit due to classroom or lab relocation or report any program changes within 30 days, please fill out the form located here</a:t>
            </a:r>
            <a:r>
              <a:rPr lang="en-US"/>
              <a:t>: </a:t>
            </a:r>
            <a:r>
              <a:rPr lang="en-US">
                <a:hlinkClick r:id="rId2"/>
              </a:rPr>
              <a:t>https://forms.office.com/r/7DCBcLUsj7</a:t>
            </a:r>
            <a:endParaRPr lang="en-US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access helpful information that is available to students, instructors, and administrators, please visit: </a:t>
            </a:r>
            <a:r>
              <a:rPr lang="en-US" dirty="0">
                <a:hlinkClick r:id="rId3"/>
              </a:rPr>
              <a:t>https://nurseaide.kctcs.edu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10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11696</TotalTime>
  <Words>474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Medicaid Nurse Aide </vt:lpstr>
      <vt:lpstr> Nurse Aide Overview</vt:lpstr>
      <vt:lpstr>Nurse Aide Overview</vt:lpstr>
      <vt:lpstr>Approval Process</vt:lpstr>
      <vt:lpstr>Approval Process</vt:lpstr>
      <vt:lpstr>Quick Info </vt:lpstr>
      <vt:lpstr>Helpful Resources </vt:lpstr>
    </vt:vector>
  </TitlesOfParts>
  <Company>KCTCS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Nurse Aide</dc:title>
  <dc:creator>Welch, Denise (KCTCS)</dc:creator>
  <cp:lastModifiedBy>Selvage, Kelli A (KCTCS)</cp:lastModifiedBy>
  <cp:revision>18</cp:revision>
  <cp:lastPrinted>2015-07-14T15:49:03Z</cp:lastPrinted>
  <dcterms:created xsi:type="dcterms:W3CDTF">2015-07-10T13:00:14Z</dcterms:created>
  <dcterms:modified xsi:type="dcterms:W3CDTF">2023-09-26T18:50:23Z</dcterms:modified>
</cp:coreProperties>
</file>